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3631"/>
  </p:normalViewPr>
  <p:slideViewPr>
    <p:cSldViewPr snapToGrid="0" snapToObjects="1">
      <p:cViewPr>
        <p:scale>
          <a:sx n="107" d="100"/>
          <a:sy n="107" d="100"/>
        </p:scale>
        <p:origin x="-32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416FF-9F51-EC43-AC37-52FE57001478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817D9-0A2B-AB4D-B238-3A60830DE8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88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63D9E3-0978-3E4C-89F3-657AB2B43A8B}" type="slidenum">
              <a:rPr lang="nl-NL" altLang="nl-NL"/>
              <a:pPr eaLnBrk="1" hangingPunct="1">
                <a:spcBef>
                  <a:spcPct val="0"/>
                </a:spcBef>
              </a:pPr>
              <a:t>2</a:t>
            </a:fld>
            <a:endParaRPr lang="nl-NL" altLang="nl-NL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971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019764-7179-4A4F-8D4C-33F534C9AD8D}" type="slidenum">
              <a:rPr lang="nl-NL" altLang="nl-NL"/>
              <a:pPr eaLnBrk="1" hangingPunct="1">
                <a:spcBef>
                  <a:spcPct val="0"/>
                </a:spcBef>
              </a:pPr>
              <a:t>5</a:t>
            </a:fld>
            <a:endParaRPr lang="nl-NL" altLang="nl-NL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547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4EF1AF-71BE-9A47-B41E-0E50185291F1}" type="slidenum">
              <a:rPr lang="nl-NL" altLang="nl-NL"/>
              <a:pPr eaLnBrk="1" hangingPunct="1">
                <a:spcBef>
                  <a:spcPct val="0"/>
                </a:spcBef>
              </a:pPr>
              <a:t>9</a:t>
            </a:fld>
            <a:endParaRPr lang="nl-NL" altLang="nl-NL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592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68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07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974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9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97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35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4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6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58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5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1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4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9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140568-C5E7-884B-A79B-8C1A414A464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5AB6FC-614C-EC4A-B2D3-44690961F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94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hack.us/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2.2 DE EERSTE WERELDOORLOG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2</a:t>
            </a:r>
          </a:p>
          <a:p>
            <a:r>
              <a:rPr lang="nl-NL" smtClean="0"/>
              <a:t>EUROPA IN DE JAREN 1914 - 1939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8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WESTFRONT IN FRANKRIJK EN BELGIË</a:t>
            </a:r>
            <a:endParaRPr lang="nl-NL" altLang="nl-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Von Schlieffenplan van Duitsland</a:t>
            </a:r>
          </a:p>
          <a:p>
            <a:pPr eaLnBrk="1" hangingPunct="1"/>
            <a:r>
              <a:rPr lang="nl-NL" altLang="nl-NL"/>
              <a:t>GB en Frankrijk tegen Duitsland</a:t>
            </a:r>
          </a:p>
          <a:p>
            <a:pPr eaLnBrk="1" hangingPunct="1"/>
            <a:r>
              <a:rPr lang="nl-NL" altLang="nl-NL"/>
              <a:t>Nieuwe wapens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6148" name="Picture 4" descr="a7v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465" y="1836207"/>
            <a:ext cx="26860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GasAttack-%20WWI%20(538x40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20" y="3510491"/>
            <a:ext cx="36131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 rot="10800000" flipV="1">
            <a:off x="9101959" y="3781424"/>
            <a:ext cx="15870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1000" i="1"/>
              <a:t>Duitse tank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7893270" y="5433849"/>
            <a:ext cx="35314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i="1"/>
              <a:t>Engelse soldaten tijdens een aanval met gifgas</a:t>
            </a:r>
          </a:p>
        </p:txBody>
      </p:sp>
    </p:spTree>
    <p:extLst>
      <p:ext uri="{BB962C8B-B14F-4D97-AF65-F5344CB8AC3E}">
        <p14:creationId xmlns:p14="http://schemas.microsoft.com/office/powerpoint/2010/main" val="15236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172" y="746235"/>
            <a:ext cx="10213426" cy="802703"/>
          </a:xfrm>
        </p:spPr>
        <p:txBody>
          <a:bodyPr>
            <a:normAutofit fontScale="90000"/>
          </a:bodyPr>
          <a:lstStyle/>
          <a:p>
            <a:r>
              <a:rPr lang="nl-NL" altLang="nl-NL" dirty="0"/>
              <a:t>WESTFRONT IN FRANKRIJK EN BELGIË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95402" y="1548938"/>
            <a:ext cx="9601196" cy="3874401"/>
          </a:xfrm>
        </p:spPr>
        <p:txBody>
          <a:bodyPr/>
          <a:lstStyle/>
          <a:p>
            <a:pPr eaLnBrk="1" hangingPunct="1"/>
            <a:r>
              <a:rPr lang="nl-NL" altLang="nl-NL" dirty="0"/>
              <a:t>Loopgravenoorlog:  Noord-Frankrijk/België</a:t>
            </a:r>
          </a:p>
          <a:p>
            <a:pPr eaLnBrk="1" hangingPunct="1"/>
            <a:r>
              <a:rPr lang="nl-NL" altLang="nl-NL" dirty="0"/>
              <a:t>Veel slachtoffers door oude tactieken van officieren tegen moderne wapens</a:t>
            </a:r>
          </a:p>
          <a:p>
            <a:pPr eaLnBrk="1" hangingPunct="1"/>
            <a:r>
              <a:rPr lang="nl-NL" altLang="nl-NL" dirty="0"/>
              <a:t>Duitsland verliest </a:t>
            </a:r>
            <a:r>
              <a:rPr lang="nl-NL" altLang="nl-NL" dirty="0" smtClean="0"/>
              <a:t>aan westfront door </a:t>
            </a:r>
            <a:r>
              <a:rPr lang="nl-NL" altLang="nl-NL" dirty="0"/>
              <a:t>deelname V.S. en opstanden in </a:t>
            </a:r>
            <a:r>
              <a:rPr lang="nl-NL" altLang="nl-NL" dirty="0" smtClean="0"/>
              <a:t>Duitsland</a:t>
            </a:r>
          </a:p>
          <a:p>
            <a:pPr eaLnBrk="1" hangingPunct="1"/>
            <a:r>
              <a:rPr lang="nl-NL" altLang="nl-NL" dirty="0" smtClean="0"/>
              <a:t>Duitsland vraagt om wapenstilstand: 11-11-1918 om 11 uur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</p:txBody>
      </p:sp>
      <p:pic>
        <p:nvPicPr>
          <p:cNvPr id="7172" name="Picture 5" descr="Loopgraaf%20Somn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20" y="3977852"/>
            <a:ext cx="3445857" cy="23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223641" y="5686097"/>
            <a:ext cx="29008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1200" i="1"/>
              <a:t>Engelse soldaten in een Loopgraaf</a:t>
            </a:r>
          </a:p>
        </p:txBody>
      </p:sp>
      <p:pic>
        <p:nvPicPr>
          <p:cNvPr id="7174" name="Picture 10" descr="opleidinglewisgunnernd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6" y="4143871"/>
            <a:ext cx="166211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2362202" y="4797425"/>
            <a:ext cx="2472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i="1"/>
              <a:t>De oude tactieken waren niet opgewassen tegen de mitrailleur</a:t>
            </a:r>
          </a:p>
        </p:txBody>
      </p:sp>
    </p:spTree>
    <p:extLst>
      <p:ext uri="{BB962C8B-B14F-4D97-AF65-F5344CB8AC3E}">
        <p14:creationId xmlns:p14="http://schemas.microsoft.com/office/powerpoint/2010/main" val="110962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6158"/>
          </a:xfrm>
        </p:spPr>
        <p:txBody>
          <a:bodyPr/>
          <a:lstStyle/>
          <a:p>
            <a:r>
              <a:rPr lang="nl-NL" dirty="0" smtClean="0"/>
              <a:t>DUIKBOTENOORLOG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1923393"/>
            <a:ext cx="9601196" cy="3952475"/>
          </a:xfrm>
        </p:spPr>
        <p:txBody>
          <a:bodyPr>
            <a:normAutofit/>
          </a:bodyPr>
          <a:lstStyle/>
          <a:p>
            <a:r>
              <a:rPr lang="nl-NL" dirty="0" smtClean="0"/>
              <a:t>Britse marine houdt handelsschepen naar Duitsland tegen</a:t>
            </a:r>
          </a:p>
          <a:p>
            <a:r>
              <a:rPr lang="nl-NL" dirty="0" smtClean="0"/>
              <a:t>Duitse duikboten vallen Britse schepen aan</a:t>
            </a:r>
          </a:p>
          <a:p>
            <a:r>
              <a:rPr lang="nl-NL" dirty="0" smtClean="0"/>
              <a:t>1917: Onbeperkte duikbotenoorlog = alle (ook neutrale) schepen werden aangevallen</a:t>
            </a:r>
          </a:p>
          <a:p>
            <a:r>
              <a:rPr lang="nl-NL" dirty="0" smtClean="0"/>
              <a:t>Doel = uithongeren van Groot-Brittannië</a:t>
            </a:r>
          </a:p>
          <a:p>
            <a:r>
              <a:rPr lang="nl-NL" dirty="0" smtClean="0"/>
              <a:t>Ook Amerikaanse schepen werden aangevallen</a:t>
            </a:r>
          </a:p>
          <a:p>
            <a:r>
              <a:rPr lang="nl-NL" dirty="0" smtClean="0"/>
              <a:t>Resultaat = 6 april 1917: VS verklaart Duitsland de oorlog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94" y="4556502"/>
            <a:ext cx="3037330" cy="176165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071360" y="576072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Duitse duikboot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28422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OOSTFRONT IN RUSLAND</a:t>
            </a:r>
            <a:endParaRPr lang="nl-NL" altLang="nl-NL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Duitsland en O-H tegen Rusland</a:t>
            </a:r>
          </a:p>
          <a:p>
            <a:pPr eaLnBrk="1" hangingPunct="1"/>
            <a:r>
              <a:rPr lang="nl-NL" altLang="nl-NL" dirty="0"/>
              <a:t>Frontlijn verplaatst zich </a:t>
            </a:r>
            <a:r>
              <a:rPr lang="nl-NL" altLang="nl-NL" dirty="0" smtClean="0"/>
              <a:t> = dynamisch</a:t>
            </a:r>
            <a:endParaRPr lang="nl-NL" altLang="nl-NL" dirty="0"/>
          </a:p>
          <a:p>
            <a:pPr eaLnBrk="1" hangingPunct="1"/>
            <a:r>
              <a:rPr lang="nl-NL" altLang="nl-NL" dirty="0"/>
              <a:t>Uiteindelijk Rusland ver teruggedreven</a:t>
            </a:r>
          </a:p>
          <a:p>
            <a:pPr eaLnBrk="1" hangingPunct="1"/>
            <a:r>
              <a:rPr lang="nl-NL" altLang="nl-NL" dirty="0"/>
              <a:t>Rusland verliest door slechte bewapening en </a:t>
            </a:r>
            <a:r>
              <a:rPr lang="nl-NL" altLang="nl-NL" dirty="0" smtClean="0"/>
              <a:t>						        Russische </a:t>
            </a:r>
            <a:r>
              <a:rPr lang="nl-NL" altLang="nl-NL" dirty="0"/>
              <a:t>revolutie (1917)</a:t>
            </a:r>
          </a:p>
        </p:txBody>
      </p:sp>
      <p:pic>
        <p:nvPicPr>
          <p:cNvPr id="8196" name="Picture 5" descr="le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2" y="2555875"/>
            <a:ext cx="253682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872039" y="5734051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283668" y="5381297"/>
            <a:ext cx="42566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i="1"/>
              <a:t>Lenin: De leider van de communistische revolutie in Rusland</a:t>
            </a:r>
          </a:p>
        </p:txBody>
      </p:sp>
    </p:spTree>
    <p:extLst>
      <p:ext uri="{BB962C8B-B14F-4D97-AF65-F5344CB8AC3E}">
        <p14:creationId xmlns:p14="http://schemas.microsoft.com/office/powerpoint/2010/main" val="6439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3"/>
            <a:ext cx="9601196" cy="7397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 smtClean="0"/>
              <a:t>OOSTFRONT IN RUSLAND</a:t>
            </a:r>
            <a:endParaRPr lang="nl-NL" altLang="nl-NL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00052"/>
            <a:ext cx="10424224" cy="3975816"/>
          </a:xfrm>
        </p:spPr>
        <p:txBody>
          <a:bodyPr/>
          <a:lstStyle/>
          <a:p>
            <a:pPr eaLnBrk="1" hangingPunct="1"/>
            <a:r>
              <a:rPr lang="nl-NL" altLang="nl-NL" dirty="0"/>
              <a:t>Vrede van Brest-</a:t>
            </a:r>
            <a:r>
              <a:rPr lang="nl-NL" altLang="nl-NL" dirty="0" err="1"/>
              <a:t>Litovsk</a:t>
            </a:r>
            <a:r>
              <a:rPr lang="nl-NL" altLang="nl-NL" dirty="0"/>
              <a:t> (1917) </a:t>
            </a:r>
            <a:r>
              <a:rPr lang="nl-NL" altLang="nl-NL" dirty="0">
                <a:sym typeface="Wingdings" charset="2"/>
              </a:rPr>
              <a:t></a:t>
            </a:r>
          </a:p>
          <a:p>
            <a:pPr eaLnBrk="1" hangingPunct="1"/>
            <a:r>
              <a:rPr lang="nl-NL" altLang="nl-NL" dirty="0">
                <a:sym typeface="Wingdings" charset="2"/>
              </a:rPr>
              <a:t>Lenin sluit snel vrede om burgeroorlog te kunnen winnen</a:t>
            </a:r>
            <a:endParaRPr lang="nl-NL" altLang="nl-NL" dirty="0"/>
          </a:p>
          <a:p>
            <a:pPr eaLnBrk="1" hangingPunct="1"/>
            <a:r>
              <a:rPr lang="nl-NL" altLang="nl-NL" dirty="0"/>
              <a:t>Rusland verliest 1/3 </a:t>
            </a:r>
            <a:r>
              <a:rPr lang="nl-NL" altLang="nl-NL" dirty="0" smtClean="0"/>
              <a:t>groot deel                                                                      van </a:t>
            </a:r>
            <a:r>
              <a:rPr lang="nl-NL" altLang="nl-NL" dirty="0"/>
              <a:t>haar grondgebied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Duitsland kan </a:t>
            </a:r>
            <a:r>
              <a:rPr lang="nl-NL" altLang="nl-NL" dirty="0" smtClean="0"/>
              <a:t>gehele leger </a:t>
            </a:r>
            <a:r>
              <a:rPr lang="nl-NL" altLang="nl-NL" dirty="0"/>
              <a:t>nu </a:t>
            </a:r>
            <a:r>
              <a:rPr lang="nl-NL" altLang="nl-NL" dirty="0" smtClean="0"/>
              <a:t>aan westfront </a:t>
            </a:r>
            <a:r>
              <a:rPr lang="nl-NL" altLang="nl-NL" dirty="0" smtClean="0"/>
              <a:t>                                           inzetten</a:t>
            </a:r>
            <a:endParaRPr lang="nl-NL" altLang="nl-NL" dirty="0"/>
          </a:p>
          <a:p>
            <a:pPr eaLnBrk="1" hangingPunct="1"/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76" y="3004457"/>
            <a:ext cx="4718950" cy="33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PROPAGANDA EN CENSUUR</a:t>
            </a:r>
            <a:endParaRPr lang="nl-NL" altLang="nl-NL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8769" y="2556932"/>
            <a:ext cx="10972800" cy="33189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nl-NL" altLang="nl-NL" dirty="0"/>
              <a:t>Propaganda = reclame maken voor eigen ideeën en land  </a:t>
            </a:r>
            <a:r>
              <a:rPr lang="nl-NL" altLang="nl-NL" dirty="0">
                <a:sym typeface="Wingdings" charset="2"/>
              </a:rPr>
              <a:t>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>
                <a:sym typeface="Wingdings" charset="2"/>
              </a:rPr>
              <a:t>Om nieuwe soldaten te werven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>
                <a:sym typeface="Wingdings" charset="2"/>
              </a:rPr>
              <a:t>Om de tegenstander zwart te maken en het eigen gedrag </a:t>
            </a:r>
            <a:r>
              <a:rPr lang="nl-NL" altLang="nl-NL" dirty="0" smtClean="0">
                <a:sym typeface="Wingdings" charset="2"/>
              </a:rPr>
              <a:t>                                                 te </a:t>
            </a:r>
            <a:r>
              <a:rPr lang="nl-NL" altLang="nl-NL" dirty="0">
                <a:sym typeface="Wingdings" charset="2"/>
              </a:rPr>
              <a:t>rechtvaardigen</a:t>
            </a:r>
          </a:p>
          <a:p>
            <a:pPr eaLnBrk="1" hangingPunct="1">
              <a:lnSpc>
                <a:spcPct val="80000"/>
              </a:lnSpc>
            </a:pPr>
            <a:endParaRPr lang="nl-NL" altLang="nl-NL" dirty="0">
              <a:sym typeface="Wingdings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nl-NL" altLang="nl-NL" dirty="0">
                <a:sym typeface="Wingdings" charset="2"/>
              </a:rPr>
              <a:t>Censuur = overheid bepaalt wat in de media komt 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>
                <a:sym typeface="Wingdings" charset="2"/>
              </a:rPr>
              <a:t>Kritische verhalen over eigen rol niet gepubliceerd; </a:t>
            </a:r>
            <a:r>
              <a:rPr lang="nl-NL" altLang="nl-NL" dirty="0" smtClean="0">
                <a:sym typeface="Wingdings" charset="2"/>
              </a:rPr>
              <a:t>								       anders </a:t>
            </a:r>
            <a:r>
              <a:rPr lang="nl-NL" altLang="nl-NL" dirty="0">
                <a:sym typeface="Wingdings" charset="2"/>
              </a:rPr>
              <a:t>kan eigen volk zich tegen oorlog keren </a:t>
            </a:r>
            <a:endParaRPr lang="nl-NL" altLang="nl-NL" dirty="0" smtClean="0">
              <a:sym typeface="Wingdings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nl-NL" altLang="nl-NL" dirty="0" smtClean="0">
                <a:sym typeface="Wingdings" charset="2"/>
              </a:rPr>
              <a:t>Brieven van soldaten naar huis werden ook gecensureerd </a:t>
            </a:r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30" y="2452749"/>
            <a:ext cx="2926080" cy="37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06045"/>
          </a:xfrm>
        </p:spPr>
        <p:txBody>
          <a:bodyPr/>
          <a:lstStyle/>
          <a:p>
            <a:r>
              <a:rPr lang="nl-NL" dirty="0" smtClean="0"/>
              <a:t>TOTALE 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0640" y="1888177"/>
            <a:ext cx="11139054" cy="4489051"/>
          </a:xfrm>
        </p:spPr>
        <p:txBody>
          <a:bodyPr/>
          <a:lstStyle/>
          <a:p>
            <a:r>
              <a:rPr lang="nl-NL" altLang="nl-NL" dirty="0" smtClean="0"/>
              <a:t>Economie </a:t>
            </a:r>
            <a:r>
              <a:rPr lang="nl-NL" altLang="nl-NL" dirty="0"/>
              <a:t>ingesteld op </a:t>
            </a:r>
            <a:r>
              <a:rPr lang="nl-NL" altLang="nl-NL" dirty="0" smtClean="0"/>
              <a:t>oorlogsindustrie</a:t>
            </a:r>
            <a:endParaRPr lang="nl-NL" altLang="nl-NL" dirty="0"/>
          </a:p>
          <a:p>
            <a:r>
              <a:rPr lang="nl-NL" altLang="nl-NL" dirty="0"/>
              <a:t>Dienstplicht in </a:t>
            </a:r>
            <a:r>
              <a:rPr lang="nl-NL" altLang="nl-NL" dirty="0" smtClean="0"/>
              <a:t>Duitsland</a:t>
            </a:r>
          </a:p>
          <a:p>
            <a:r>
              <a:rPr lang="nl-NL" altLang="nl-NL" dirty="0" smtClean="0"/>
              <a:t>Mannen moeten in Duitsland gedwongen werken in wapenindustrie</a:t>
            </a:r>
            <a:endParaRPr lang="nl-NL" altLang="nl-NL" dirty="0"/>
          </a:p>
          <a:p>
            <a:r>
              <a:rPr lang="nl-NL" altLang="nl-NL" dirty="0"/>
              <a:t>Vrouwen werken in fabrieken </a:t>
            </a:r>
            <a:endParaRPr lang="nl-NL" altLang="nl-NL" dirty="0" smtClean="0"/>
          </a:p>
          <a:p>
            <a:r>
              <a:rPr lang="nl-NL" altLang="nl-NL" dirty="0" smtClean="0"/>
              <a:t>In Duitsland en Rusland kwamen 100.000den om door </a:t>
            </a:r>
            <a:r>
              <a:rPr lang="nl-NL" altLang="nl-NL" dirty="0" smtClean="0"/>
              <a:t>                                                honger</a:t>
            </a:r>
            <a:endParaRPr lang="nl-NL" alt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6" y="3517322"/>
            <a:ext cx="3906982" cy="285990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03273" y="5664530"/>
            <a:ext cx="245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Duitse vrouwen werken als lasser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189362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693683"/>
            <a:ext cx="9601196" cy="9564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GEVOLGEN OORLOG</a:t>
            </a:r>
            <a:endParaRPr lang="nl-NL" altLang="nl-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78069" y="2007421"/>
            <a:ext cx="10318528" cy="5297269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Optimisme maakt plaats voor pessimisme</a:t>
            </a:r>
          </a:p>
          <a:p>
            <a:pPr eaLnBrk="1" hangingPunct="1"/>
            <a:r>
              <a:rPr lang="nl-NL" altLang="nl-NL" dirty="0"/>
              <a:t>9 miljoen dode soldaten</a:t>
            </a:r>
          </a:p>
          <a:p>
            <a:pPr eaLnBrk="1" hangingPunct="1"/>
            <a:r>
              <a:rPr lang="nl-NL" altLang="nl-NL" dirty="0"/>
              <a:t>Vrouwenkiesrecht in vele </a:t>
            </a:r>
            <a:r>
              <a:rPr lang="nl-NL" altLang="nl-NL" dirty="0" smtClean="0"/>
              <a:t>landen</a:t>
            </a:r>
            <a:endParaRPr lang="nl-NL" altLang="nl-NL" dirty="0"/>
          </a:p>
          <a:p>
            <a:pPr eaLnBrk="1" hangingPunct="1"/>
            <a:endParaRPr lang="nl-NL" alt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7" y="2541320"/>
            <a:ext cx="4682836" cy="351212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41964" y="4963886"/>
            <a:ext cx="3467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Tyne </a:t>
            </a:r>
            <a:r>
              <a:rPr lang="nl-NL" sz="1400" i="1" dirty="0" err="1" smtClean="0"/>
              <a:t>Cot</a:t>
            </a:r>
            <a:r>
              <a:rPr lang="nl-NL" sz="1400" i="1" dirty="0" smtClean="0"/>
              <a:t> begraafplaats voor Britse soldaten in België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1619453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316</Words>
  <Application>Microsoft Macintosh PowerPoint</Application>
  <PresentationFormat>Breedbeeld</PresentationFormat>
  <Paragraphs>59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Calibri</vt:lpstr>
      <vt:lpstr>Garamond</vt:lpstr>
      <vt:lpstr>Wingdings</vt:lpstr>
      <vt:lpstr>Arial</vt:lpstr>
      <vt:lpstr>Organisch</vt:lpstr>
      <vt:lpstr>2.2 DE EERSTE WERELDOORLOG</vt:lpstr>
      <vt:lpstr>WESTFRONT IN FRANKRIJK EN BELGIË</vt:lpstr>
      <vt:lpstr>WESTFRONT IN FRANKRIJK EN BELGIË</vt:lpstr>
      <vt:lpstr>DUIKBOTENOORLOG</vt:lpstr>
      <vt:lpstr>OOSTFRONT IN RUSLAND</vt:lpstr>
      <vt:lpstr>OOSTFRONT IN RUSLAND</vt:lpstr>
      <vt:lpstr>PROPAGANDA EN CENSUUR</vt:lpstr>
      <vt:lpstr>TOTALE OORLOG</vt:lpstr>
      <vt:lpstr> GEVOLGEN OORLOG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DE EERSTE WERELDOORLOG</dc:title>
  <dc:creator>Microsoft Office-gebruiker</dc:creator>
  <cp:lastModifiedBy>Microsoft Office-gebruiker</cp:lastModifiedBy>
  <cp:revision>8</cp:revision>
  <dcterms:created xsi:type="dcterms:W3CDTF">2017-09-28T11:53:37Z</dcterms:created>
  <dcterms:modified xsi:type="dcterms:W3CDTF">2017-09-28T16:01:21Z</dcterms:modified>
</cp:coreProperties>
</file>